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2"/>
  </p:notesMasterIdLst>
  <p:sldIdLst>
    <p:sldId id="256" r:id="rId2"/>
    <p:sldId id="283" r:id="rId3"/>
    <p:sldId id="257" r:id="rId4"/>
    <p:sldId id="259" r:id="rId5"/>
    <p:sldId id="260" r:id="rId6"/>
    <p:sldId id="261" r:id="rId7"/>
    <p:sldId id="284" r:id="rId8"/>
    <p:sldId id="285" r:id="rId9"/>
    <p:sldId id="262" r:id="rId10"/>
    <p:sldId id="275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86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9" r:id="rId27"/>
    <p:sldId id="280" r:id="rId28"/>
    <p:sldId id="281" r:id="rId29"/>
    <p:sldId id="282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4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Инженер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</c:v>
                </c:pt>
                <c:pt idx="1">
                  <c:v>0.76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Другая профессия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%">
                  <c:v>0.21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определились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%">
                  <c:v>0.09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Нравится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0%</c:formatCode>
                <c:ptCount val="2"/>
                <c:pt idx="1">
                  <c:v>0.12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Актуальная, интересная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0%</c:formatCode>
                <c:ptCount val="2"/>
                <c:pt idx="1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414464"/>
        <c:axId val="56712512"/>
        <c:axId val="0"/>
      </c:bar3DChart>
      <c:catAx>
        <c:axId val="108414464"/>
        <c:scaling>
          <c:orientation val="minMax"/>
        </c:scaling>
        <c:delete val="0"/>
        <c:axPos val="b"/>
        <c:majorTickMark val="out"/>
        <c:minorTickMark val="none"/>
        <c:tickLblPos val="nextTo"/>
        <c:crossAx val="56712512"/>
        <c:crosses val="autoZero"/>
        <c:auto val="1"/>
        <c:lblAlgn val="ctr"/>
        <c:lblOffset val="100"/>
        <c:noMultiLvlLbl val="0"/>
      </c:catAx>
      <c:valAx>
        <c:axId val="567125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84144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Интересное, позитивное будущего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Неопределенное будущее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24.5</c:v>
                </c:pt>
                <c:pt idx="1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Ясное будущее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1">
                  <c:v>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Завершенность учебного процесса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Материальный достаток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Успех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27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Эмоциональная поддержка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11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Реализация в профессии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0">
                  <c:v>13.5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Открытие чего-то нового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Лист1!$J$2:$J$3</c:f>
              <c:numCache>
                <c:formatCode>General</c:formatCode>
                <c:ptCount val="2"/>
                <c:pt idx="0">
                  <c:v>2.5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Страх будущего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Лист1!$K$2:$K$3</c:f>
              <c:numCache>
                <c:formatCode>General</c:formatCode>
                <c:ptCount val="2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992000"/>
        <c:axId val="60584448"/>
        <c:axId val="0"/>
      </c:bar3DChart>
      <c:catAx>
        <c:axId val="60992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0584448"/>
        <c:crosses val="autoZero"/>
        <c:auto val="1"/>
        <c:lblAlgn val="ctr"/>
        <c:lblOffset val="100"/>
        <c:noMultiLvlLbl val="0"/>
      </c:catAx>
      <c:valAx>
        <c:axId val="605844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9920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Боятся людей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Ожидают поддержки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32.5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Равенство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Высокомерное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Ценят в них доброту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Ценят ум(интелект, образованных, интересных людей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391872"/>
        <c:axId val="61620224"/>
        <c:axId val="0"/>
      </c:bar3DChart>
      <c:catAx>
        <c:axId val="61391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620224"/>
        <c:crosses val="autoZero"/>
        <c:auto val="1"/>
        <c:lblAlgn val="ctr"/>
        <c:lblOffset val="100"/>
        <c:noMultiLvlLbl val="0"/>
      </c:catAx>
      <c:valAx>
        <c:axId val="61620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3918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Необщительность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0%">
                  <c:v>5.5E-2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Наглость, лживость, вредность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 formatCode="0.00%">
                  <c:v>0.375</c:v>
                </c:pt>
                <c:pt idx="1">
                  <c:v>0.32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Хвастовство, высокомерие, неуважение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0.16</c:v>
                </c:pt>
                <c:pt idx="1">
                  <c:v>0.08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Предательство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 formatCode="0.00%">
                  <c:v>5.5E-2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Болтливость, глупость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 formatCode="0.00%">
                  <c:v>0.13500000000000001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Лень, нытье, несамостоятельность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Лист1!$G$2:$G$3</c:f>
              <c:numCache>
                <c:formatCode>0%</c:formatCode>
                <c:ptCount val="2"/>
                <c:pt idx="1">
                  <c:v>0.28999999999999998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Несправедливость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Лист1!$H$2:$H$3</c:f>
              <c:numCache>
                <c:formatCode>0%</c:formatCode>
                <c:ptCount val="2"/>
                <c:pt idx="1">
                  <c:v>0.04</c:v>
                </c:pt>
              </c:numCache>
            </c:numRef>
          </c:val>
        </c:ser>
        <c:ser>
          <c:idx val="7"/>
          <c:order val="7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Лист1!$I$2:$I$3</c:f>
              <c:numCache>
                <c:formatCode>0%</c:formatCode>
                <c:ptCount val="2"/>
                <c:pt idx="1">
                  <c:v>0.08</c:v>
                </c:pt>
              </c:numCache>
            </c:numRef>
          </c:val>
        </c:ser>
        <c:ser>
          <c:idx val="8"/>
          <c:order val="8"/>
          <c:tx>
            <c:strRef>
              <c:f>Лист1!$I$1</c:f>
              <c:strCache>
                <c:ptCount val="1"/>
                <c:pt idx="0">
                  <c:v>Не справляются с работой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Лист1!$J$2:$J$3</c:f>
              <c:numCache>
                <c:formatCode>0%</c:formatCode>
                <c:ptCount val="2"/>
                <c:pt idx="1">
                  <c:v>0.04</c:v>
                </c:pt>
              </c:numCache>
            </c:numRef>
          </c:val>
        </c:ser>
        <c:ser>
          <c:idx val="9"/>
          <c:order val="9"/>
          <c:tx>
            <c:strRef>
              <c:f>Лист1!$J$1</c:f>
              <c:strCache>
                <c:ptCount val="1"/>
                <c:pt idx="0">
                  <c:v>Получают много денег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Лист1!$K$2:$K$3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393920"/>
        <c:axId val="61622528"/>
        <c:axId val="0"/>
      </c:bar3DChart>
      <c:catAx>
        <c:axId val="6139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622528"/>
        <c:crosses val="autoZero"/>
        <c:auto val="1"/>
        <c:lblAlgn val="ctr"/>
        <c:lblOffset val="100"/>
        <c:noMultiLvlLbl val="0"/>
      </c:catAx>
      <c:valAx>
        <c:axId val="6162252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61393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455826000500881"/>
          <c:y val="1.9607877014087817E-2"/>
          <c:w val="0.34003260466351198"/>
          <c:h val="0.9803921229859121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Деньги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Власть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Жизнь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Моральный облик людей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Безвозмездная помощь другим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Саморазвитие, развитие инженерии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Семья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Нет ценностей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699072"/>
        <c:axId val="61624832"/>
        <c:axId val="0"/>
      </c:bar3DChart>
      <c:catAx>
        <c:axId val="6169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624832"/>
        <c:crosses val="autoZero"/>
        <c:auto val="1"/>
        <c:lblAlgn val="ctr"/>
        <c:lblOffset val="100"/>
        <c:noMultiLvlLbl val="0"/>
      </c:catAx>
      <c:valAx>
        <c:axId val="61624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699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Аккуратность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Оперативность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Сообразительность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Решительность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Целеустремленность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Любовь к своей работе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Ответственность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Интеллект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701120"/>
        <c:axId val="61627136"/>
        <c:axId val="0"/>
      </c:bar3DChart>
      <c:catAx>
        <c:axId val="61701120"/>
        <c:scaling>
          <c:orientation val="minMax"/>
        </c:scaling>
        <c:delete val="0"/>
        <c:axPos val="b"/>
        <c:majorTickMark val="out"/>
        <c:minorTickMark val="none"/>
        <c:tickLblPos val="nextTo"/>
        <c:crossAx val="61627136"/>
        <c:crosses val="autoZero"/>
        <c:auto val="1"/>
        <c:lblAlgn val="ctr"/>
        <c:lblOffset val="100"/>
        <c:noMultiLvlLbl val="0"/>
      </c:catAx>
      <c:valAx>
        <c:axId val="61627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701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360649199137145"/>
          <c:y val="4.7675408652744895E-2"/>
          <c:w val="0.32626265110698227"/>
          <c:h val="0.78402804393079861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Слабая база знаний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Проблемы с оборудованием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Недопонимание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Отсутствие денег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Трудности выполняемы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Страх перед неизвестным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Плохие условия труда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Физическое истощение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039040"/>
        <c:axId val="61850752"/>
        <c:axId val="0"/>
      </c:bar3DChart>
      <c:catAx>
        <c:axId val="62039040"/>
        <c:scaling>
          <c:orientation val="minMax"/>
        </c:scaling>
        <c:delete val="0"/>
        <c:axPos val="b"/>
        <c:majorTickMark val="out"/>
        <c:minorTickMark val="none"/>
        <c:tickLblPos val="nextTo"/>
        <c:crossAx val="61850752"/>
        <c:crosses val="autoZero"/>
        <c:auto val="1"/>
        <c:lblAlgn val="ctr"/>
        <c:lblOffset val="100"/>
        <c:noMultiLvlLbl val="0"/>
      </c:catAx>
      <c:valAx>
        <c:axId val="61850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039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Аккуратность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Оперативность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Сообразительность, способность  находить пути решения проблемы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Способность принимать решения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Высокая зарплата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Целеустремленность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Любовь к работе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Ответственность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Компетентность, знания.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041088"/>
        <c:axId val="61853056"/>
        <c:axId val="0"/>
      </c:bar3DChart>
      <c:catAx>
        <c:axId val="62041088"/>
        <c:scaling>
          <c:orientation val="minMax"/>
        </c:scaling>
        <c:delete val="0"/>
        <c:axPos val="b"/>
        <c:majorTickMark val="out"/>
        <c:minorTickMark val="none"/>
        <c:tickLblPos val="nextTo"/>
        <c:crossAx val="61853056"/>
        <c:crosses val="autoZero"/>
        <c:auto val="1"/>
        <c:lblAlgn val="ctr"/>
        <c:lblOffset val="100"/>
        <c:noMultiLvlLbl val="0"/>
      </c:catAx>
      <c:valAx>
        <c:axId val="61853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2041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614779185754963"/>
          <c:y val="0"/>
          <c:w val="0.38347754388945893"/>
          <c:h val="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Оправдались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Хорошие, светлые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идти в армию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 хотел работать по специальности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Оставляли желать лучшего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097472"/>
        <c:axId val="61857088"/>
        <c:axId val="0"/>
      </c:bar3DChart>
      <c:catAx>
        <c:axId val="61097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857088"/>
        <c:crosses val="autoZero"/>
        <c:auto val="1"/>
        <c:lblAlgn val="ctr"/>
        <c:lblOffset val="100"/>
        <c:noMultiLvlLbl val="0"/>
      </c:catAx>
      <c:valAx>
        <c:axId val="61857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0974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Быть счастливым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Счастливая семья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</c:v>
                </c:pt>
                <c:pt idx="1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Получать хорошую зарплату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d\-mmm">
                  <c:v>13</c:v>
                </c:pt>
                <c:pt idx="1">
                  <c:v>29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Работать с удовольствием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8</c:v>
                </c:pt>
                <c:pt idx="1">
                  <c:v>17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Заниматься любимым делом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32</c:v>
                </c:pt>
                <c:pt idx="1">
                  <c:v>32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Изменение курса Доллара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3</c:v>
                </c:pt>
                <c:pt idx="1">
                  <c:v>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Самореализоваться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20</c:v>
                </c:pt>
                <c:pt idx="1">
                  <c:v>38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Осуществление желаний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0">
                  <c:v>6</c:v>
                </c:pt>
                <c:pt idx="1">
                  <c:v>12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Отдыхать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Лист1!$J$2:$J$3</c:f>
              <c:numCache>
                <c:formatCode>General</c:formatCode>
                <c:ptCount val="2"/>
                <c:pt idx="0">
                  <c:v>16</c:v>
                </c:pt>
                <c:pt idx="1">
                  <c:v>29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Доброжелательный мир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Лист1!$K$2:$K$3</c:f>
              <c:numCache>
                <c:formatCode>General</c:formatCode>
                <c:ptCount val="2"/>
                <c:pt idx="0">
                  <c:v>3</c:v>
                </c:pt>
                <c:pt idx="1">
                  <c:v>12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Когда труд приносит пользу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Лист1!$L$2:$L$3</c:f>
              <c:numCache>
                <c:formatCode>General</c:formatCode>
                <c:ptCount val="2"/>
                <c:pt idx="0">
                  <c:v>8</c:v>
                </c:pt>
                <c:pt idx="1">
                  <c:v>17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Стать инженером 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Лист1!$M$2:$M$3</c:f>
              <c:numCache>
                <c:formatCode>General</c:formatCode>
                <c:ptCount val="2"/>
                <c:pt idx="0">
                  <c:v>16</c:v>
                </c:pt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Руководить людьми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Лист1!$N$2:$N$3</c:f>
              <c:numCache>
                <c:formatCode>General</c:formatCode>
                <c:ptCount val="2"/>
                <c:pt idx="0">
                  <c:v>11</c:v>
                </c:pt>
              </c:numCache>
            </c:numRef>
          </c:val>
        </c:ser>
        <c:ser>
          <c:idx val="13"/>
          <c:order val="13"/>
          <c:tx>
            <c:strRef>
              <c:f>Лист1!$O$1</c:f>
              <c:strCache>
                <c:ptCount val="1"/>
                <c:pt idx="0">
                  <c:v>Развиваться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Лист1!$O$2:$O$3</c:f>
              <c:numCache>
                <c:formatCode>General</c:formatCode>
                <c:ptCount val="2"/>
                <c:pt idx="0">
                  <c:v>11</c:v>
                </c:pt>
              </c:numCache>
            </c:numRef>
          </c:val>
        </c:ser>
        <c:ser>
          <c:idx val="14"/>
          <c:order val="14"/>
          <c:tx>
            <c:strRef>
              <c:f>Лист1!$P$1</c:f>
              <c:strCache>
                <c:ptCount val="1"/>
                <c:pt idx="0">
                  <c:v>Общаться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Лист1!$P$2:$P$3</c:f>
              <c:numCache>
                <c:formatCode>General</c:formatCode>
                <c:ptCount val="2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099520"/>
        <c:axId val="61022784"/>
        <c:axId val="0"/>
      </c:bar3DChart>
      <c:catAx>
        <c:axId val="6109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022784"/>
        <c:crosses val="autoZero"/>
        <c:auto val="1"/>
        <c:lblAlgn val="ctr"/>
        <c:lblOffset val="100"/>
        <c:noMultiLvlLbl val="0"/>
      </c:catAx>
      <c:valAx>
        <c:axId val="61022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0995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651034848100928"/>
          <c:y val="0.12732419266076378"/>
          <c:w val="0.33321186933638114"/>
          <c:h val="0.72894516888304395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себя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лучшее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0.46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 доброту,искренность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0.12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 высшие силы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Лист1!$E$2</c:f>
              <c:numCache>
                <c:formatCode>0%</c:formatCode>
                <c:ptCount val="1"/>
                <c:pt idx="0">
                  <c:v>0.12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 повышение зарплаты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Лист1!$F$2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На мир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Лист1!$G$2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039552"/>
        <c:axId val="61024512"/>
        <c:axId val="0"/>
      </c:bar3DChart>
      <c:catAx>
        <c:axId val="62039552"/>
        <c:scaling>
          <c:orientation val="minMax"/>
        </c:scaling>
        <c:delete val="0"/>
        <c:axPos val="b"/>
        <c:majorTickMark val="out"/>
        <c:minorTickMark val="none"/>
        <c:tickLblPos val="nextTo"/>
        <c:crossAx val="61024512"/>
        <c:crosses val="autoZero"/>
        <c:auto val="1"/>
        <c:lblAlgn val="ctr"/>
        <c:lblOffset val="100"/>
        <c:noMultiLvlLbl val="0"/>
      </c:catAx>
      <c:valAx>
        <c:axId val="610245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20395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39818460192476E-2"/>
          <c:y val="2.3964867267000364E-2"/>
          <c:w val="0.64972812773403321"/>
          <c:h val="0.824063655089374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Работать по специальности создавать новые проекты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48.5</c:v>
                </c:pt>
                <c:pt idx="1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Заниматься любимым делом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16</c:v>
                </c:pt>
                <c:pt idx="1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Материальный достаток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11</c:v>
                </c:pt>
                <c:pt idx="1">
                  <c:v>79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Удовольствие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11.5</c:v>
                </c:pt>
                <c:pt idx="1">
                  <c:v>32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Независимость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5.5</c:v>
                </c:pt>
                <c:pt idx="1">
                  <c:v>17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Образование, саморазвитие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8</c:v>
                </c:pt>
                <c:pt idx="1">
                  <c:v>32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Успех, карьерный рост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8</c:v>
                </c:pt>
                <c:pt idx="1">
                  <c:v>16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Желание отдохнуть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0">
                  <c:v>8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Семья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Мотивация лицеистов</c:v>
                </c:pt>
                <c:pt idx="1">
                  <c:v>Мотивация специалистов</c:v>
                </c:pt>
              </c:strCache>
            </c:strRef>
          </c:cat>
          <c:val>
            <c:numRef>
              <c:f>Лист1!$J$2:$J$3</c:f>
              <c:numCache>
                <c:formatCode>General</c:formatCode>
                <c:ptCount val="2"/>
                <c:pt idx="0">
                  <c:v>13.5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645888"/>
        <c:axId val="56710784"/>
        <c:axId val="0"/>
      </c:bar3DChart>
      <c:catAx>
        <c:axId val="60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6710784"/>
        <c:crosses val="autoZero"/>
        <c:auto val="1"/>
        <c:lblAlgn val="ctr"/>
        <c:lblOffset val="100"/>
        <c:noMultiLvlLbl val="0"/>
      </c:catAx>
      <c:valAx>
        <c:axId val="56710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645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082043986797976"/>
          <c:y val="1.5556682864910187E-3"/>
          <c:w val="0.32753346456692911"/>
          <c:h val="0.81893391155771966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команде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27</c:v>
                </c:pt>
                <c:pt idx="1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одиночестве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38</c:v>
                </c:pt>
                <c:pt idx="1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техникой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16</c:v>
                </c:pt>
                <c:pt idx="1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Днем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5.5</c:v>
                </c:pt>
                <c:pt idx="1">
                  <c:v>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Отдохнувшим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1">
                  <c:v>12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При наличии мотивации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1">
                  <c:v>21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Не определились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981760"/>
        <c:axId val="91315520"/>
        <c:axId val="0"/>
      </c:bar3DChart>
      <c:catAx>
        <c:axId val="60981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1315520"/>
        <c:crosses val="autoZero"/>
        <c:auto val="1"/>
        <c:lblAlgn val="ctr"/>
        <c:lblOffset val="100"/>
        <c:noMultiLvlLbl val="0"/>
      </c:catAx>
      <c:valAx>
        <c:axId val="9131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9817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391424637551971"/>
          <c:y val="4.8264258115941254E-2"/>
          <c:w val="0.27289224042929872"/>
          <c:h val="0.89787245861570941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Быть инженером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Управлять, изменять мир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Стать успешным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</c:v>
                </c:pt>
                <c:pt idx="1">
                  <c:v>41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Развиваться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5.5</c:v>
                </c:pt>
                <c:pt idx="1">
                  <c:v>29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Зарабатывать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5.5</c:v>
                </c:pt>
                <c:pt idx="1">
                  <c:v>4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Заниматься хобби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5.5</c:v>
                </c:pt>
                <c:pt idx="1">
                  <c:v>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Не определились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517440"/>
        <c:axId val="60580416"/>
        <c:axId val="0"/>
      </c:bar3DChart>
      <c:catAx>
        <c:axId val="59517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0580416"/>
        <c:crosses val="autoZero"/>
        <c:auto val="1"/>
        <c:lblAlgn val="ctr"/>
        <c:lblOffset val="100"/>
        <c:noMultiLvlLbl val="0"/>
      </c:catAx>
      <c:valAx>
        <c:axId val="60580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517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927348884312E-2"/>
          <c:y val="5.657755511140837E-2"/>
          <c:w val="0.48427902400760475"/>
          <c:h val="0.633792640351769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Зарабатывать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Путешествовать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определились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Помощь обществу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27</c:v>
                </c:pt>
                <c:pt idx="1">
                  <c:v>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Управлять страной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5.5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Самореализоваться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19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Жить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1">
                  <c:v>16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Развиваться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1">
                  <c:v>32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Работать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Лицеисты</c:v>
                </c:pt>
                <c:pt idx="1">
                  <c:v>Специалисты</c:v>
                </c:pt>
              </c:strCache>
            </c:strRef>
          </c:cat>
          <c:val>
            <c:numRef>
              <c:f>Лист1!$J$2:$J$3</c:f>
              <c:numCache>
                <c:formatCode>General</c:formatCode>
                <c:ptCount val="2"/>
                <c:pt idx="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982272"/>
        <c:axId val="60582144"/>
        <c:axId val="0"/>
      </c:bar3DChart>
      <c:catAx>
        <c:axId val="60982272"/>
        <c:scaling>
          <c:orientation val="minMax"/>
        </c:scaling>
        <c:delete val="1"/>
        <c:axPos val="b"/>
        <c:majorTickMark val="out"/>
        <c:minorTickMark val="none"/>
        <c:tickLblPos val="nextTo"/>
        <c:crossAx val="60582144"/>
        <c:crosses val="autoZero"/>
        <c:auto val="1"/>
        <c:lblAlgn val="ctr"/>
        <c:lblOffset val="100"/>
        <c:noMultiLvlLbl val="0"/>
      </c:catAx>
      <c:valAx>
        <c:axId val="60582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982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501335321716378"/>
          <c:y val="3.5376553046881455E-2"/>
          <c:w val="0.37498664678283605"/>
          <c:h val="0.8769668414384703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Адекватные ожидания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Завышенные ожидания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Зависит от моих успехов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Считают, что это не важно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5.5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Трудное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1">
                  <c:v>17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Среднее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1">
                  <c:v>17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Удовлетворяет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1">
                  <c:v>25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Хорошее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1">
                  <c:v>8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Требует корректировки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Ожидание лицеистов</c:v>
                </c:pt>
                <c:pt idx="1">
                  <c:v>Мнение специалистов</c:v>
                </c:pt>
              </c:strCache>
            </c:strRef>
          </c:cat>
          <c:val>
            <c:numRef>
              <c:f>Лист1!$J$2:$J$3</c:f>
              <c:numCache>
                <c:formatCode>General</c:formatCode>
                <c:ptCount val="2"/>
                <c:pt idx="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765760"/>
        <c:axId val="59679296"/>
        <c:axId val="0"/>
      </c:bar3DChart>
      <c:catAx>
        <c:axId val="59765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9679296"/>
        <c:crosses val="autoZero"/>
        <c:auto val="1"/>
        <c:lblAlgn val="ctr"/>
        <c:lblOffset val="100"/>
        <c:noMultiLvlLbl val="0"/>
      </c:catAx>
      <c:valAx>
        <c:axId val="59679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7657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 знают, что изменить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24.5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Изменить график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Спонсировать продвижении инженерие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Довольны профессией, ничего не хотят менять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Желание использовать человеческие ресурсы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Пользоваться своим социальным положением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32.5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Будут развиваться в карьере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Лист1!$H$2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Возможность заработка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Лист1!$I$2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765248"/>
        <c:axId val="59679872"/>
        <c:axId val="0"/>
      </c:bar3DChart>
      <c:catAx>
        <c:axId val="5976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9679872"/>
        <c:crosses val="autoZero"/>
        <c:auto val="1"/>
        <c:lblAlgn val="ctr"/>
        <c:lblOffset val="100"/>
        <c:noMultiLvlLbl val="0"/>
      </c:catAx>
      <c:valAx>
        <c:axId val="59679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765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712425395356795"/>
          <c:y val="6.1950764044049964E-2"/>
          <c:w val="0.38420184642507849"/>
          <c:h val="0.8673888772303762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Организация рабочей деятельности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Условия труда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Изменение  рабочего времени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Адекватно оплачивать  труд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Оптимизировать техническое оснащение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Более оперативно решать возникающие вопросы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Выбирать ответственных людей 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Поощрять сотрудников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41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Компетентность руководителя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Создавать благоприятную обстановку в коллективе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Финансирование в оборудование 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Оптимизировать документооборот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Специалисты</c:v>
                </c:pt>
              </c:strCache>
            </c:strRef>
          </c:cat>
          <c:val>
            <c:numRef>
              <c:f>Лист1!$M$2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866560"/>
        <c:axId val="59682176"/>
        <c:axId val="0"/>
      </c:bar3DChart>
      <c:catAx>
        <c:axId val="60866560"/>
        <c:scaling>
          <c:orientation val="minMax"/>
        </c:scaling>
        <c:delete val="0"/>
        <c:axPos val="b"/>
        <c:majorTickMark val="out"/>
        <c:minorTickMark val="none"/>
        <c:tickLblPos val="nextTo"/>
        <c:crossAx val="59682176"/>
        <c:crosses val="autoZero"/>
        <c:auto val="1"/>
        <c:lblAlgn val="ctr"/>
        <c:lblOffset val="100"/>
        <c:noMultiLvlLbl val="0"/>
      </c:catAx>
      <c:valAx>
        <c:axId val="59682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866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581787574561201"/>
          <c:y val="1.183521115789178E-2"/>
          <c:w val="0.33584879000971019"/>
          <c:h val="0.93781214603230545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своей профессии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области физики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Ребенком своих родителей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 игре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 управлении страной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В лицее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10.5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 умении зарабатывать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Нет желания быть лучшим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Лицеисты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984832"/>
        <c:axId val="59684480"/>
        <c:axId val="0"/>
      </c:bar3DChart>
      <c:catAx>
        <c:axId val="6098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9684480"/>
        <c:crosses val="autoZero"/>
        <c:auto val="1"/>
        <c:lblAlgn val="ctr"/>
        <c:lblOffset val="100"/>
        <c:noMultiLvlLbl val="0"/>
      </c:catAx>
      <c:valAx>
        <c:axId val="59684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984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15138-EC44-49B4-AEBA-6A3C3B122219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D95F-EB19-4522-8237-5A80BCD1A2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05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D95F-EB19-4522-8237-5A80BCD1A26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72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28376F8-C209-4985-A5EC-3356427398AF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DFFBE96-C1CD-4FB8-A6FF-9D720FA858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132856"/>
            <a:ext cx="7772400" cy="1470025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Инженерный лицей КНИТУ-КАИ для одаренных детей        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>Научно-исследовательская работа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на </a:t>
            </a:r>
            <a:r>
              <a:rPr lang="ru-RU" sz="2400" b="1" dirty="0"/>
              <a:t>тему: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«Сравнительный анализ ожиданий будущей профессии учащихся инженерного лицея с реалиями профессиональной жизни специалистов».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229200"/>
            <a:ext cx="4312568" cy="110452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Руководитель:</a:t>
            </a:r>
          </a:p>
          <a:p>
            <a:r>
              <a:rPr lang="ru-RU" dirty="0" smtClean="0"/>
              <a:t>педагог-психолог высшей категории Ибрагимова И.И.</a:t>
            </a:r>
          </a:p>
          <a:p>
            <a:r>
              <a:rPr lang="ru-RU" dirty="0" smtClean="0"/>
              <a:t>Жуланов </a:t>
            </a:r>
            <a:r>
              <a:rPr lang="ru-RU" dirty="0" err="1" smtClean="0"/>
              <a:t>Рахим</a:t>
            </a:r>
            <a:r>
              <a:rPr lang="ru-RU" dirty="0" smtClean="0"/>
              <a:t> 8Б</a:t>
            </a:r>
          </a:p>
          <a:p>
            <a:r>
              <a:rPr lang="ru-RU" dirty="0" smtClean="0"/>
              <a:t>Чубаров Данил 8Б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80" y="6093293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Казань-2016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0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140000">
            <a:off x="765765" y="1746790"/>
            <a:ext cx="5650992" cy="1044005"/>
          </a:xfrm>
        </p:spPr>
        <p:txBody>
          <a:bodyPr/>
          <a:lstStyle/>
          <a:p>
            <a:r>
              <a:rPr lang="ru-RU" dirty="0" smtClean="0"/>
              <a:t>РЕЗУЛЬТАТЫ ИССЛЕДОВАНИЯ: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20940" cy="548640"/>
          </a:xfrm>
        </p:spPr>
        <p:txBody>
          <a:bodyPr/>
          <a:lstStyle/>
          <a:p>
            <a:pPr algn="ctr"/>
            <a:r>
              <a:rPr lang="ru-RU" b="1" dirty="0" smtClean="0"/>
              <a:t>Моя </a:t>
            </a:r>
            <a:r>
              <a:rPr lang="ru-RU" b="1" dirty="0"/>
              <a:t>(будущая</a:t>
            </a:r>
            <a:r>
              <a:rPr lang="ru-RU" b="1" dirty="0" smtClean="0"/>
              <a:t>) профессия: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7377728"/>
              </p:ext>
            </p:extLst>
          </p:nvPr>
        </p:nvGraphicFramePr>
        <p:xfrm>
          <a:off x="179512" y="908720"/>
          <a:ext cx="878497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444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Мотивация: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036810"/>
              </p:ext>
            </p:extLst>
          </p:nvPr>
        </p:nvGraphicFramePr>
        <p:xfrm>
          <a:off x="0" y="593304"/>
          <a:ext cx="914400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925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Предпочитают работать: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700239"/>
              </p:ext>
            </p:extLst>
          </p:nvPr>
        </p:nvGraphicFramePr>
        <p:xfrm>
          <a:off x="827584" y="1628800"/>
          <a:ext cx="7953623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037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Способны: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412067"/>
              </p:ext>
            </p:extLst>
          </p:nvPr>
        </p:nvGraphicFramePr>
        <p:xfrm>
          <a:off x="899592" y="908720"/>
          <a:ext cx="7521575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155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15225"/>
            <a:ext cx="7520940" cy="548640"/>
          </a:xfrm>
        </p:spPr>
        <p:txBody>
          <a:bodyPr/>
          <a:lstStyle/>
          <a:p>
            <a:r>
              <a:rPr lang="ru-RU" dirty="0" smtClean="0"/>
              <a:t>Профессия дает возможность: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474860"/>
              </p:ext>
            </p:extLst>
          </p:nvPr>
        </p:nvGraphicFramePr>
        <p:xfrm>
          <a:off x="251520" y="404664"/>
          <a:ext cx="8712968" cy="645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Материальный положение: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309145"/>
              </p:ext>
            </p:extLst>
          </p:nvPr>
        </p:nvGraphicFramePr>
        <p:xfrm>
          <a:off x="899592" y="836712"/>
          <a:ext cx="777686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076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41020" cy="548640"/>
          </a:xfrm>
        </p:spPr>
        <p:txBody>
          <a:bodyPr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Размышления  лицеистов,  по внесению изменении в профессию, с позиции руководителя </a:t>
            </a:r>
            <a:endParaRPr lang="ru-RU" sz="24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404280"/>
              </p:ext>
            </p:extLst>
          </p:nvPr>
        </p:nvGraphicFramePr>
        <p:xfrm>
          <a:off x="179512" y="836712"/>
          <a:ext cx="8784976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699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520940" cy="548640"/>
          </a:xfrm>
        </p:spPr>
        <p:txBody>
          <a:bodyPr/>
          <a:lstStyle/>
          <a:p>
            <a:r>
              <a:rPr lang="ru-RU" sz="2000" dirty="0" smtClean="0">
                <a:latin typeface="Calibri" panose="020F0502020204030204" pitchFamily="34" charset="0"/>
              </a:rPr>
              <a:t>Предложения  специалистов,  </a:t>
            </a:r>
            <a:r>
              <a:rPr lang="ru-RU" sz="2000" dirty="0">
                <a:latin typeface="Calibri" panose="020F0502020204030204" pitchFamily="34" charset="0"/>
              </a:rPr>
              <a:t>по внесению изменении в </a:t>
            </a:r>
            <a:r>
              <a:rPr lang="ru-RU" sz="2000" dirty="0" smtClean="0">
                <a:latin typeface="Calibri" panose="020F0502020204030204" pitchFamily="34" charset="0"/>
              </a:rPr>
              <a:t>трудовую деятельность, </a:t>
            </a:r>
            <a:r>
              <a:rPr lang="ru-RU" sz="2000" dirty="0">
                <a:latin typeface="Calibri" panose="020F0502020204030204" pitchFamily="34" charset="0"/>
              </a:rPr>
              <a:t>с позиции руководителя 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236996"/>
              </p:ext>
            </p:extLst>
          </p:nvPr>
        </p:nvGraphicFramePr>
        <p:xfrm>
          <a:off x="0" y="476672"/>
          <a:ext cx="9143999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249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4001"/>
            <a:ext cx="7520940" cy="548640"/>
          </a:xfrm>
        </p:spPr>
        <p:txBody>
          <a:bodyPr/>
          <a:lstStyle/>
          <a:p>
            <a:pPr algn="ctr"/>
            <a:r>
              <a:rPr lang="ru-RU" b="1" dirty="0"/>
              <a:t>Уровень притязания, желание стать лучшим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496361"/>
              </p:ext>
            </p:extLst>
          </p:nvPr>
        </p:nvGraphicFramePr>
        <p:xfrm>
          <a:off x="107950" y="1100138"/>
          <a:ext cx="8928100" cy="5137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4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Готовясь работать по какой то специальности, порой учащиеся не представляют с какими трудностями они столкнутся, учебные заведения не всегда готовят учеников к реальной жизни, и часто с началом работы у молодых специалистов возникают разочарования связанные с более низкой оплатой и условиями труда.  У нас возник вопрос: «Каковы реалия жизни специалистов и на сколько они расходятся с ожиданиями учеников Инженерного лицея КНИТУ-КАИ?».  Чтобы ответить на этот вопрос, мы начали свое исследование: </a:t>
            </a:r>
            <a:r>
              <a:rPr lang="ru-RU" dirty="0"/>
              <a:t>«Сравнительный анализ ожиданий будущей профессии учащихся инженерного лицея с реалиями профессиональной жизни специалистов».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03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7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Ожидание будущего: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820303"/>
              </p:ext>
            </p:extLst>
          </p:nvPr>
        </p:nvGraphicFramePr>
        <p:xfrm>
          <a:off x="251521" y="476672"/>
          <a:ext cx="864096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877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520940" cy="548640"/>
          </a:xfrm>
        </p:spPr>
        <p:txBody>
          <a:bodyPr/>
          <a:lstStyle/>
          <a:p>
            <a:pPr algn="ctr"/>
            <a:r>
              <a:rPr lang="ru-RU" b="1" dirty="0"/>
              <a:t>Отношение к людям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702491"/>
              </p:ext>
            </p:extLst>
          </p:nvPr>
        </p:nvGraphicFramePr>
        <p:xfrm>
          <a:off x="323850" y="620688"/>
          <a:ext cx="849630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079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Качества, которые не любят в людях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780247"/>
              </p:ext>
            </p:extLst>
          </p:nvPr>
        </p:nvGraphicFramePr>
        <p:xfrm>
          <a:off x="395536" y="1100138"/>
          <a:ext cx="8496944" cy="5209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30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5400"/>
            <a:ext cx="7520940" cy="548640"/>
          </a:xfrm>
        </p:spPr>
        <p:txBody>
          <a:bodyPr/>
          <a:lstStyle/>
          <a:p>
            <a:pPr algn="ctr"/>
            <a:r>
              <a:rPr lang="ru-RU" b="1" dirty="0"/>
              <a:t>Ценности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071637"/>
              </p:ext>
            </p:extLst>
          </p:nvPr>
        </p:nvGraphicFramePr>
        <p:xfrm>
          <a:off x="323529" y="548680"/>
          <a:ext cx="8568952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8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качества в труде инженера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7111"/>
              </p:ext>
            </p:extLst>
          </p:nvPr>
        </p:nvGraphicFramePr>
        <p:xfrm>
          <a:off x="827584" y="1268760"/>
          <a:ext cx="7521575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01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Трудности при работе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417341"/>
              </p:ext>
            </p:extLst>
          </p:nvPr>
        </p:nvGraphicFramePr>
        <p:xfrm>
          <a:off x="822325" y="1100138"/>
          <a:ext cx="7854131" cy="5209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702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качества Инженера: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440536"/>
              </p:ext>
            </p:extLst>
          </p:nvPr>
        </p:nvGraphicFramePr>
        <p:xfrm>
          <a:off x="251520" y="764704"/>
          <a:ext cx="8892480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950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20940" cy="548640"/>
          </a:xfrm>
        </p:spPr>
        <p:txBody>
          <a:bodyPr/>
          <a:lstStyle/>
          <a:p>
            <a:pPr algn="ctr"/>
            <a:r>
              <a:rPr lang="ru-RU" sz="2600" dirty="0"/>
              <a:t>Ожидания, когда учились на </a:t>
            </a:r>
            <a:r>
              <a:rPr lang="ru-RU" sz="2600" dirty="0" smtClean="0"/>
              <a:t>специальность:</a:t>
            </a:r>
            <a:endParaRPr lang="ru-RU" sz="2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3865249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86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20940" cy="548640"/>
          </a:xfrm>
        </p:spPr>
        <p:txBody>
          <a:bodyPr/>
          <a:lstStyle/>
          <a:p>
            <a:pPr algn="ctr"/>
            <a:r>
              <a:rPr lang="ru-RU" sz="2600" dirty="0" smtClean="0"/>
              <a:t>Желания и потребности:</a:t>
            </a:r>
            <a:endParaRPr lang="ru-RU" sz="2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97824"/>
              </p:ext>
            </p:extLst>
          </p:nvPr>
        </p:nvGraphicFramePr>
        <p:xfrm>
          <a:off x="0" y="548680"/>
          <a:ext cx="9143999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93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Надеются: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920586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083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20940" cy="548640"/>
          </a:xfrm>
        </p:spPr>
        <p:txBody>
          <a:bodyPr/>
          <a:lstStyle/>
          <a:p>
            <a:pPr algn="ctr"/>
            <a:r>
              <a:rPr lang="ru-RU" dirty="0" smtClean="0"/>
              <a:t>Цель исследования: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00628"/>
            <a:ext cx="7992888" cy="5280700"/>
          </a:xfrm>
        </p:spPr>
        <p:txBody>
          <a:bodyPr>
            <a:normAutofit/>
          </a:bodyPr>
          <a:lstStyle/>
          <a:p>
            <a:r>
              <a:rPr lang="ru-RU" sz="2000" b="0" dirty="0"/>
              <a:t>С</a:t>
            </a:r>
            <a:r>
              <a:rPr lang="ru-RU" sz="2000" b="0" dirty="0" smtClean="0"/>
              <a:t>равнить </a:t>
            </a:r>
            <a:r>
              <a:rPr lang="ru-RU" sz="2000" b="0" dirty="0"/>
              <a:t>ожидания будущей профессии учащихся инженерного лицея с реалиями профессиональной жизни специалистов.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437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520940" cy="692696"/>
          </a:xfrm>
        </p:spPr>
        <p:txBody>
          <a:bodyPr/>
          <a:lstStyle/>
          <a:p>
            <a:pPr algn="ctr"/>
            <a:r>
              <a:rPr lang="ru-RU" sz="2400" dirty="0" smtClean="0"/>
              <a:t>ВЫВОДЫ: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4248472"/>
          </a:xfrm>
        </p:spPr>
        <p:txBody>
          <a:bodyPr>
            <a:normAutofit/>
          </a:bodyPr>
          <a:lstStyle/>
          <a:p>
            <a:r>
              <a:rPr lang="ru-RU" sz="2400" b="0" dirty="0" smtClean="0"/>
              <a:t>В процессе исследования мы выявили, что у учащихся </a:t>
            </a:r>
            <a:r>
              <a:rPr lang="ru-RU" sz="2400" b="0" dirty="0"/>
              <a:t>лицея завышенные ожидания по отношению к своей будущей профессии. В профессии их привлекает престиж, высокий материальный доход, но они не знают о тех трудностях, которые их ожидают. </a:t>
            </a:r>
            <a:endParaRPr lang="ru-RU" sz="2400" b="0" dirty="0" smtClean="0"/>
          </a:p>
          <a:p>
            <a:r>
              <a:rPr lang="ru-RU" sz="2400" b="0" dirty="0" smtClean="0"/>
              <a:t>Таким образом наша гипотеза подтвердилась.</a:t>
            </a:r>
            <a:endParaRPr lang="ru-RU" sz="2400" b="0" dirty="0"/>
          </a:p>
          <a:p>
            <a:endParaRPr lang="ru-RU" sz="2400" b="0" dirty="0"/>
          </a:p>
        </p:txBody>
      </p:sp>
    </p:spTree>
    <p:extLst>
      <p:ext uri="{BB962C8B-B14F-4D97-AF65-F5344CB8AC3E}">
        <p14:creationId xmlns:p14="http://schemas.microsoft.com/office/powerpoint/2010/main" val="91916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20940" cy="548640"/>
          </a:xfrm>
        </p:spPr>
        <p:txBody>
          <a:bodyPr/>
          <a:lstStyle/>
          <a:p>
            <a:pPr algn="ctr"/>
            <a:r>
              <a:rPr lang="ru-RU" b="1" dirty="0"/>
              <a:t>Гипотеза: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052736"/>
            <a:ext cx="7520940" cy="3960440"/>
          </a:xfrm>
        </p:spPr>
        <p:txBody>
          <a:bodyPr>
            <a:normAutofit/>
          </a:bodyPr>
          <a:lstStyle/>
          <a:p>
            <a:r>
              <a:rPr lang="ru-RU" sz="2000" b="0" dirty="0"/>
              <a:t>мы считаем, что у  учащихся лицея завышенные ожидания по отношению к своей будущей профессии. В профессии их привлекает престиж, высокий материальный доход, но они не знают о тех трудностях, которые их ожидают. </a:t>
            </a:r>
          </a:p>
        </p:txBody>
      </p:sp>
    </p:spTree>
    <p:extLst>
      <p:ext uri="{BB962C8B-B14F-4D97-AF65-F5344CB8AC3E}">
        <p14:creationId xmlns:p14="http://schemas.microsoft.com/office/powerpoint/2010/main" val="9429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20940" cy="809288"/>
          </a:xfrm>
        </p:spPr>
        <p:txBody>
          <a:bodyPr/>
          <a:lstStyle/>
          <a:p>
            <a:pPr algn="ctr"/>
            <a:r>
              <a:rPr lang="ru-RU" b="1" dirty="0"/>
              <a:t>Задачи: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12548"/>
          </a:xfrm>
        </p:spPr>
        <p:txBody>
          <a:bodyPr>
            <a:normAutofit/>
          </a:bodyPr>
          <a:lstStyle/>
          <a:p>
            <a:pPr lvl="0"/>
            <a:r>
              <a:rPr lang="ru-RU" sz="2000" b="0" dirty="0" smtClean="0"/>
              <a:t>1. Изучить </a:t>
            </a:r>
            <a:r>
              <a:rPr lang="ru-RU" sz="2000" b="0" dirty="0"/>
              <a:t>литературу по данной проблеме</a:t>
            </a:r>
          </a:p>
          <a:p>
            <a:pPr lvl="0"/>
            <a:r>
              <a:rPr lang="ru-RU" sz="2000" b="0" dirty="0" smtClean="0"/>
              <a:t>2. Разработать </a:t>
            </a:r>
            <a:r>
              <a:rPr lang="ru-RU" sz="2000" b="0" dirty="0"/>
              <a:t>диагностику для учащихся Инженерного лицея и специалистов инженеров.</a:t>
            </a:r>
          </a:p>
          <a:p>
            <a:pPr lvl="0"/>
            <a:r>
              <a:rPr lang="ru-RU" sz="2000" b="0" dirty="0" smtClean="0"/>
              <a:t>3. Провести </a:t>
            </a:r>
            <a:r>
              <a:rPr lang="ru-RU" sz="2000" b="0" dirty="0"/>
              <a:t>опрос среди учеников Инженерного лицея и специалистов.</a:t>
            </a:r>
          </a:p>
          <a:p>
            <a:pPr lvl="0"/>
            <a:r>
              <a:rPr lang="ru-RU" sz="2000" b="0" dirty="0" smtClean="0"/>
              <a:t>4. Обработать </a:t>
            </a:r>
            <a:r>
              <a:rPr lang="ru-RU" sz="2000" b="0" dirty="0"/>
              <a:t>и анализировать полученные данные, сделать выводы. </a:t>
            </a:r>
          </a:p>
          <a:p>
            <a:pPr lvl="0"/>
            <a:r>
              <a:rPr lang="ru-RU" sz="2000" b="0" dirty="0" smtClean="0"/>
              <a:t>5. Выделить </a:t>
            </a:r>
            <a:r>
              <a:rPr lang="ru-RU" sz="2000" b="0" dirty="0"/>
              <a:t>проблемы специалистов и обозначить пути решения этих проблем, которые они предлагают сделать.  </a:t>
            </a:r>
          </a:p>
        </p:txBody>
      </p:sp>
    </p:spTree>
    <p:extLst>
      <p:ext uri="{BB962C8B-B14F-4D97-AF65-F5344CB8AC3E}">
        <p14:creationId xmlns:p14="http://schemas.microsoft.com/office/powerpoint/2010/main" val="8054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520940" cy="504056"/>
          </a:xfrm>
        </p:spPr>
        <p:txBody>
          <a:bodyPr/>
          <a:lstStyle/>
          <a:p>
            <a:pPr algn="ctr"/>
            <a:r>
              <a:rPr lang="ru-RU" b="1" dirty="0"/>
              <a:t>Этапы исследования: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520940" cy="3840540"/>
          </a:xfrm>
        </p:spPr>
        <p:txBody>
          <a:bodyPr>
            <a:noAutofit/>
          </a:bodyPr>
          <a:lstStyle/>
          <a:p>
            <a:r>
              <a:rPr lang="ru-RU" sz="2000" b="0" dirty="0"/>
              <a:t>1.	Изучить литературу  </a:t>
            </a:r>
            <a:r>
              <a:rPr lang="ru-RU" sz="2000" b="0" dirty="0" err="1"/>
              <a:t>профессиограммы</a:t>
            </a:r>
            <a:r>
              <a:rPr lang="ru-RU" sz="2000" b="0" dirty="0"/>
              <a:t> «Инженер».</a:t>
            </a:r>
          </a:p>
          <a:p>
            <a:r>
              <a:rPr lang="ru-RU" sz="2000" b="0" dirty="0"/>
              <a:t>2.	Разработать методику в форме «Незаконченных предложений» для учащихся Инженерного лицея.</a:t>
            </a:r>
          </a:p>
          <a:p>
            <a:r>
              <a:rPr lang="ru-RU" sz="2000" b="0" dirty="0"/>
              <a:t>3.	Разработать методику в форме «Незаконченных предложений» для специалистов-инженеров. </a:t>
            </a:r>
          </a:p>
          <a:p>
            <a:r>
              <a:rPr lang="ru-RU" sz="2000" b="0" dirty="0"/>
              <a:t>4.	Провести опрос среди учеников лицея.</a:t>
            </a:r>
          </a:p>
          <a:p>
            <a:r>
              <a:rPr lang="ru-RU" sz="2000" b="0" dirty="0"/>
              <a:t>5.	Организовать, с помощью администрации лицея, опрос специалистов.</a:t>
            </a:r>
          </a:p>
          <a:p>
            <a:r>
              <a:rPr lang="ru-RU" sz="2000" b="0" dirty="0"/>
              <a:t>6.	Обработать и анализировать полученные данные, сделать выводы. </a:t>
            </a:r>
          </a:p>
          <a:p>
            <a:r>
              <a:rPr lang="ru-RU" sz="2000" b="0" dirty="0"/>
              <a:t>7.	Выделить проблемы специалистов и обозначить пути решения этих проблем, которые они предлагают сделать. 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372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База исследования: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ru-RU" dirty="0" smtClean="0"/>
              <a:t>Инженерный лицей КНИТУ-КАИ для одаренных детей</a:t>
            </a:r>
          </a:p>
          <a:p>
            <a:pPr>
              <a:buFont typeface="+mj-lt"/>
              <a:buAutoNum type="arabicPeriod"/>
            </a:pPr>
            <a:r>
              <a:rPr lang="ru-RU" dirty="0"/>
              <a:t> </a:t>
            </a:r>
            <a:r>
              <a:rPr lang="ru-RU" cap="all" dirty="0"/>
              <a:t>КАЗАНСКИЙ АВИАЦИОННЫЙ ЗАВОД ИМ. С.П. ГОРБУНОВА - ФИЛИАЛ ПАО «ТУПОЛЕВ»</a:t>
            </a:r>
          </a:p>
          <a:p>
            <a:pPr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01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значимость: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Мы считаем, что наше исследование будет полезно: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преподавателям, которые готовят инженеров, чтобы адекватно готовить молодых специалистов к тем трудностям, что их ожидает;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руководителям предприятий, где трудятся специалисты данной области, чтобы можно было внести корректировки в работу, с целью увеличения эффективности и производительности труда.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Будущим инженерам, чтобы узнать мнение своих товарищей и специалистов, по важным для них вопросам.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2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20940" cy="548640"/>
          </a:xfrm>
        </p:spPr>
        <p:txBody>
          <a:bodyPr/>
          <a:lstStyle/>
          <a:p>
            <a:pPr algn="ctr"/>
            <a:r>
              <a:rPr lang="ru-RU" b="1" dirty="0"/>
              <a:t>Методики: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12548"/>
          </a:xfrm>
        </p:spPr>
        <p:txBody>
          <a:bodyPr/>
          <a:lstStyle/>
          <a:p>
            <a:pPr lvl="0"/>
            <a:r>
              <a:rPr lang="ru-RU" b="0" dirty="0" smtClean="0"/>
              <a:t>1. Методика  </a:t>
            </a:r>
            <a:r>
              <a:rPr lang="ru-RU" b="0" dirty="0"/>
              <a:t>«Незаконченные предложения для будущих инженеров»  сформирован на основании методики «Незаконченные предложения Сакса Леви»</a:t>
            </a:r>
          </a:p>
          <a:p>
            <a:r>
              <a:rPr lang="ru-RU" b="0" dirty="0"/>
              <a:t>Цель: выявить отношение лицеистов к будущей инженерной деятельности  и их   ожидания о будущей профессии.</a:t>
            </a:r>
          </a:p>
          <a:p>
            <a:r>
              <a:rPr lang="ru-RU" b="0" dirty="0"/>
              <a:t>	</a:t>
            </a:r>
          </a:p>
          <a:p>
            <a:pPr lvl="0"/>
            <a:r>
              <a:rPr lang="ru-RU" b="0" dirty="0" smtClean="0"/>
              <a:t>2. Методика  </a:t>
            </a:r>
            <a:r>
              <a:rPr lang="ru-RU" b="0" dirty="0"/>
              <a:t>«Незаконченные предложения для  инженеров».   </a:t>
            </a:r>
          </a:p>
          <a:p>
            <a:r>
              <a:rPr lang="ru-RU" b="0" dirty="0"/>
              <a:t>Данная методика сформирована на основании методики «Незаконченные предложения Сакса-Леви» командой  учащихся  Инженерного лицея КНИТУ-КАИ для одаренных детей  под руководством педагога-психолога Ибрагимовой И.И. </a:t>
            </a:r>
          </a:p>
          <a:p>
            <a:r>
              <a:rPr lang="ru-RU" b="0" dirty="0"/>
              <a:t>Цель: выявить трудности, перспективы развития и удовлетворенность своей деятельностью инженеров</a:t>
            </a:r>
          </a:p>
        </p:txBody>
      </p:sp>
    </p:spTree>
    <p:extLst>
      <p:ext uri="{BB962C8B-B14F-4D97-AF65-F5344CB8AC3E}">
        <p14:creationId xmlns:p14="http://schemas.microsoft.com/office/powerpoint/2010/main" val="31196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2314</TotalTime>
  <Words>517</Words>
  <Application>Microsoft Office PowerPoint</Application>
  <PresentationFormat>Экран (4:3)</PresentationFormat>
  <Paragraphs>65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Углы</vt:lpstr>
      <vt:lpstr>Инженерный лицей КНИТУ-КАИ для одаренных детей             Научно-исследовательская работа на тему:  «Сравнительный анализ ожиданий будущей профессии учащихся инженерного лицея с реалиями профессиональной жизни специалистов». </vt:lpstr>
      <vt:lpstr>Актуальность: </vt:lpstr>
      <vt:lpstr>Цель исследования:</vt:lpstr>
      <vt:lpstr>Гипотеза:</vt:lpstr>
      <vt:lpstr>Задачи:  </vt:lpstr>
      <vt:lpstr>Этапы исследования:  </vt:lpstr>
      <vt:lpstr>База исследования: </vt:lpstr>
      <vt:lpstr>Практическая значимость: </vt:lpstr>
      <vt:lpstr>Методики:</vt:lpstr>
      <vt:lpstr>РЕЗУЛЬТАТЫ ИССЛЕДОВАНИЯ:</vt:lpstr>
      <vt:lpstr>Моя (будущая) профессия:</vt:lpstr>
      <vt:lpstr>Мотивация:</vt:lpstr>
      <vt:lpstr>Предпочитают работать:</vt:lpstr>
      <vt:lpstr>Способны:  </vt:lpstr>
      <vt:lpstr>Профессия дает возможность:</vt:lpstr>
      <vt:lpstr>Материальный положение:</vt:lpstr>
      <vt:lpstr>Размышления  лицеистов,  по внесению изменении в профессию, с позиции руководителя </vt:lpstr>
      <vt:lpstr>Предложения  специалистов,  по внесению изменении в трудовую деятельность, с позиции руководителя </vt:lpstr>
      <vt:lpstr>Уровень притязания, желание стать лучшим </vt:lpstr>
      <vt:lpstr>Ожидание будущего:</vt:lpstr>
      <vt:lpstr>Отношение к людям </vt:lpstr>
      <vt:lpstr>Качества, которые не любят в людях </vt:lpstr>
      <vt:lpstr>Ценности</vt:lpstr>
      <vt:lpstr>Важные качества в труде инженера</vt:lpstr>
      <vt:lpstr>Трудности при работе </vt:lpstr>
      <vt:lpstr>Важные качества Инженера: </vt:lpstr>
      <vt:lpstr>Ожидания, когда учились на специальность:</vt:lpstr>
      <vt:lpstr>Желания и потребности:</vt:lpstr>
      <vt:lpstr>Надеются:</vt:lpstr>
      <vt:lpstr>ВЫВОДЫ: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Инженерный лицей КНИТУ-КАИ для одаренных детей             Научно-исследовательская работа на тему:  «Сравнительный анализ ожиданий будущей профессии учащихся инженерного лицея с реалиями профессиональной жизни специалистов».</dc:title>
  <dc:creator>user</dc:creator>
  <cp:lastModifiedBy>user</cp:lastModifiedBy>
  <cp:revision>66</cp:revision>
  <dcterms:created xsi:type="dcterms:W3CDTF">2016-01-19T11:58:47Z</dcterms:created>
  <dcterms:modified xsi:type="dcterms:W3CDTF">2016-03-10T10:36:40Z</dcterms:modified>
</cp:coreProperties>
</file>